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76" r:id="rId6"/>
    <p:sldId id="278" r:id="rId7"/>
    <p:sldId id="279" r:id="rId8"/>
    <p:sldId id="261" r:id="rId9"/>
    <p:sldId id="265" r:id="rId10"/>
    <p:sldId id="280" r:id="rId11"/>
    <p:sldId id="274" r:id="rId12"/>
    <p:sldId id="275" r:id="rId13"/>
    <p:sldId id="266" r:id="rId14"/>
    <p:sldId id="267" r:id="rId15"/>
    <p:sldId id="260" r:id="rId16"/>
    <p:sldId id="269" r:id="rId17"/>
    <p:sldId id="270" r:id="rId18"/>
    <p:sldId id="271" r:id="rId19"/>
    <p:sldId id="272" r:id="rId20"/>
    <p:sldId id="273" r:id="rId21"/>
  </p:sldIdLst>
  <p:sldSz cx="12192000" cy="6858000"/>
  <p:notesSz cx="6858000" cy="9144000"/>
  <p:embeddedFontLst>
    <p:embeddedFont>
      <p:font typeface="Inter" panose="020B0604020202020204" charset="0"/>
      <p:regular r:id="rId23"/>
      <p:bold r:id="rId24"/>
      <p:italic r:id="rId25"/>
      <p:boldItalic r:id="rId26"/>
    </p:embeddedFont>
    <p:embeddedFont>
      <p:font typeface="Inter SemiBold" panose="020B0604020202020204" charset="0"/>
      <p:regular r:id="rId27"/>
      <p:bold r:id="rId28"/>
      <p:italic r:id="rId29"/>
      <p:boldItalic r:id="rId30"/>
    </p:embeddedFont>
    <p:embeddedFont>
      <p:font typeface="Rajdhani" panose="020B0604020202020204" charset="0"/>
      <p:regular r:id="rId31"/>
      <p:bold r:id="rId32"/>
    </p:embeddedFont>
    <p:embeddedFont>
      <p:font typeface="Rajdhani SemiBold" panose="020B0604020202020204" charset="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c3e74e5f0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c3e74e5f0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72676444-5F69-0D0F-6ABA-67A5FDE23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:notes">
            <a:extLst>
              <a:ext uri="{FF2B5EF4-FFF2-40B4-BE49-F238E27FC236}">
                <a16:creationId xmlns:a16="http://schemas.microsoft.com/office/drawing/2014/main" id="{679E44F3-46E0-871E-BCA6-A8FCC28C0A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9:notes">
            <a:extLst>
              <a:ext uri="{FF2B5EF4-FFF2-40B4-BE49-F238E27FC236}">
                <a16:creationId xmlns:a16="http://schemas.microsoft.com/office/drawing/2014/main" id="{55E17D45-D8A3-5181-D0BE-5A31FF0015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5776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64EBC0EC-2BF9-C9A0-7E1B-3F2414FD4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:notes">
            <a:extLst>
              <a:ext uri="{FF2B5EF4-FFF2-40B4-BE49-F238E27FC236}">
                <a16:creationId xmlns:a16="http://schemas.microsoft.com/office/drawing/2014/main" id="{4B36B5AF-9763-6ED5-EFCE-B2BD71BC85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9:notes">
            <a:extLst>
              <a:ext uri="{FF2B5EF4-FFF2-40B4-BE49-F238E27FC236}">
                <a16:creationId xmlns:a16="http://schemas.microsoft.com/office/drawing/2014/main" id="{39A4A0F4-218F-C9BB-0056-4D572BC11E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4753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EA7C1543-2983-5497-953E-3D4F88AD1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:notes">
            <a:extLst>
              <a:ext uri="{FF2B5EF4-FFF2-40B4-BE49-F238E27FC236}">
                <a16:creationId xmlns:a16="http://schemas.microsoft.com/office/drawing/2014/main" id="{557BE305-36C9-9E15-7844-30AB3A6BA6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9:notes">
            <a:extLst>
              <a:ext uri="{FF2B5EF4-FFF2-40B4-BE49-F238E27FC236}">
                <a16:creationId xmlns:a16="http://schemas.microsoft.com/office/drawing/2014/main" id="{E133A6C5-8F73-3D18-E851-E15E1FFE19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0387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c3e74e5f0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3c3e74e5f0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c3e74e5f06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3c3e74e5f06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c3e74e5f0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g3c3e74e5f0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c3e74e5f06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3c3e74e5f06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c3e892485c_15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3c3e892485c_15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F9D86A29-7A5E-6620-8E3A-E6C2352D5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:notes">
            <a:extLst>
              <a:ext uri="{FF2B5EF4-FFF2-40B4-BE49-F238E27FC236}">
                <a16:creationId xmlns:a16="http://schemas.microsoft.com/office/drawing/2014/main" id="{98E721BE-9175-021C-99BE-C3208C29B3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6:notes">
            <a:extLst>
              <a:ext uri="{FF2B5EF4-FFF2-40B4-BE49-F238E27FC236}">
                <a16:creationId xmlns:a16="http://schemas.microsoft.com/office/drawing/2014/main" id="{972F1B3A-86DE-57FF-3CFD-3B0C32CE1B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3696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anus.im/share/file/d4ee39b9-6257-4a90-abb0-4dda84d64240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4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neuroseg_ai.datacraft.in.net/" TargetMode="Externa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287250" cy="6863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 title="orange-removebg-previe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402699" cy="14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 title="Instant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26051" y="117859"/>
            <a:ext cx="1241250" cy="124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>
          <a:extLst>
            <a:ext uri="{FF2B5EF4-FFF2-40B4-BE49-F238E27FC236}">
              <a16:creationId xmlns:a16="http://schemas.microsoft.com/office/drawing/2014/main" id="{95A34076-853B-78CA-622D-2828840AE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2" descr="image.png">
            <a:extLst>
              <a:ext uri="{FF2B5EF4-FFF2-40B4-BE49-F238E27FC236}">
                <a16:creationId xmlns:a16="http://schemas.microsoft.com/office/drawing/2014/main" id="{4634E7A1-3BD3-3EDD-8AC1-EF0A74C23DA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>
            <a:extLst>
              <a:ext uri="{FF2B5EF4-FFF2-40B4-BE49-F238E27FC236}">
                <a16:creationId xmlns:a16="http://schemas.microsoft.com/office/drawing/2014/main" id="{608086A9-4154-05C6-6897-FE02B9EDEE6C}"/>
              </a:ext>
            </a:extLst>
          </p:cNvPr>
          <p:cNvSpPr txBox="1"/>
          <p:nvPr/>
        </p:nvSpPr>
        <p:spPr>
          <a:xfrm>
            <a:off x="762000" y="571500"/>
            <a:ext cx="1140142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06B6D4"/>
                </a:solidFill>
                <a:latin typeface="Rajdhani SemiBold"/>
                <a:cs typeface="Rajdhani SemiBold"/>
                <a:sym typeface="Rajdhani SemiBold"/>
              </a:rPr>
              <a:t>Architecture</a:t>
            </a:r>
            <a:endParaRPr dirty="0"/>
          </a:p>
        </p:txBody>
      </p:sp>
      <p:sp>
        <p:nvSpPr>
          <p:cNvPr id="209" name="Google Shape;209;p22">
            <a:extLst>
              <a:ext uri="{FF2B5EF4-FFF2-40B4-BE49-F238E27FC236}">
                <a16:creationId xmlns:a16="http://schemas.microsoft.com/office/drawing/2014/main" id="{E676C6F8-0C5B-C7FC-9074-8FB7C1132928}"/>
              </a:ext>
            </a:extLst>
          </p:cNvPr>
          <p:cNvSpPr/>
          <p:nvPr/>
        </p:nvSpPr>
        <p:spPr>
          <a:xfrm>
            <a:off x="571500" y="571500"/>
            <a:ext cx="47625" cy="590550"/>
          </a:xfrm>
          <a:prstGeom prst="rect">
            <a:avLst/>
          </a:prstGeom>
          <a:solidFill>
            <a:srgbClr val="D946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FD4D45-12E8-A978-8197-FE7D538BE23A}"/>
              </a:ext>
            </a:extLst>
          </p:cNvPr>
          <p:cNvSpPr txBox="1"/>
          <p:nvPr/>
        </p:nvSpPr>
        <p:spPr>
          <a:xfrm>
            <a:off x="3234814" y="2959509"/>
            <a:ext cx="7098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4"/>
              </a:rPr>
              <a:t>https://manus.im/share/file/d4ee39b9-6257-4a90-abb0-4dda84d64240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14265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>
          <a:extLst>
            <a:ext uri="{FF2B5EF4-FFF2-40B4-BE49-F238E27FC236}">
              <a16:creationId xmlns:a16="http://schemas.microsoft.com/office/drawing/2014/main" id="{0CD8AB13-4B71-321E-6D23-9E2480F49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2" descr="image.png">
            <a:extLst>
              <a:ext uri="{FF2B5EF4-FFF2-40B4-BE49-F238E27FC236}">
                <a16:creationId xmlns:a16="http://schemas.microsoft.com/office/drawing/2014/main" id="{5133BCFA-9056-972B-0605-AF0D4B97C1C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>
            <a:extLst>
              <a:ext uri="{FF2B5EF4-FFF2-40B4-BE49-F238E27FC236}">
                <a16:creationId xmlns:a16="http://schemas.microsoft.com/office/drawing/2014/main" id="{DB80B3B1-EE6A-D972-63D5-B24586D3A74F}"/>
              </a:ext>
            </a:extLst>
          </p:cNvPr>
          <p:cNvSpPr txBox="1"/>
          <p:nvPr/>
        </p:nvSpPr>
        <p:spPr>
          <a:xfrm>
            <a:off x="762000" y="571500"/>
            <a:ext cx="1140142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06B6D4"/>
                </a:solidFill>
                <a:latin typeface="Rajdhani SemiBold"/>
                <a:cs typeface="Rajdhani SemiBold"/>
                <a:sym typeface="Rajdhani SemiBold"/>
              </a:rPr>
              <a:t>Model Results</a:t>
            </a:r>
            <a:endParaRPr dirty="0"/>
          </a:p>
        </p:txBody>
      </p:sp>
      <p:sp>
        <p:nvSpPr>
          <p:cNvPr id="209" name="Google Shape;209;p22">
            <a:extLst>
              <a:ext uri="{FF2B5EF4-FFF2-40B4-BE49-F238E27FC236}">
                <a16:creationId xmlns:a16="http://schemas.microsoft.com/office/drawing/2014/main" id="{D8B98A31-B04C-D737-4BD1-BB275B6723E5}"/>
              </a:ext>
            </a:extLst>
          </p:cNvPr>
          <p:cNvSpPr/>
          <p:nvPr/>
        </p:nvSpPr>
        <p:spPr>
          <a:xfrm>
            <a:off x="571500" y="571500"/>
            <a:ext cx="47625" cy="590550"/>
          </a:xfrm>
          <a:prstGeom prst="rect">
            <a:avLst/>
          </a:prstGeom>
          <a:solidFill>
            <a:srgbClr val="D946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3F331F-3A04-A457-D5BE-93BE2E302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708" y="1494504"/>
            <a:ext cx="8657868" cy="441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385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>
          <a:extLst>
            <a:ext uri="{FF2B5EF4-FFF2-40B4-BE49-F238E27FC236}">
              <a16:creationId xmlns:a16="http://schemas.microsoft.com/office/drawing/2014/main" id="{C967BF68-FD04-E314-6D78-ED41E5870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2" descr="image.png">
            <a:extLst>
              <a:ext uri="{FF2B5EF4-FFF2-40B4-BE49-F238E27FC236}">
                <a16:creationId xmlns:a16="http://schemas.microsoft.com/office/drawing/2014/main" id="{51C8F1E4-1D95-4DE2-5A2B-47C16BDB508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>
            <a:extLst>
              <a:ext uri="{FF2B5EF4-FFF2-40B4-BE49-F238E27FC236}">
                <a16:creationId xmlns:a16="http://schemas.microsoft.com/office/drawing/2014/main" id="{5E0464FB-EB34-B06D-9059-9738C2B4EF1D}"/>
              </a:ext>
            </a:extLst>
          </p:cNvPr>
          <p:cNvSpPr txBox="1"/>
          <p:nvPr/>
        </p:nvSpPr>
        <p:spPr>
          <a:xfrm>
            <a:off x="762000" y="571500"/>
            <a:ext cx="1140142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06B6D4"/>
                </a:solidFill>
                <a:latin typeface="Rajdhani SemiBold"/>
                <a:cs typeface="Rajdhani SemiBold"/>
                <a:sym typeface="Rajdhani SemiBold"/>
              </a:rPr>
              <a:t>Model Results</a:t>
            </a:r>
            <a:endParaRPr dirty="0"/>
          </a:p>
        </p:txBody>
      </p:sp>
      <p:sp>
        <p:nvSpPr>
          <p:cNvPr id="209" name="Google Shape;209;p22">
            <a:extLst>
              <a:ext uri="{FF2B5EF4-FFF2-40B4-BE49-F238E27FC236}">
                <a16:creationId xmlns:a16="http://schemas.microsoft.com/office/drawing/2014/main" id="{0A3E0FB8-5A2B-1480-01DA-04F11156BF6A}"/>
              </a:ext>
            </a:extLst>
          </p:cNvPr>
          <p:cNvSpPr/>
          <p:nvPr/>
        </p:nvSpPr>
        <p:spPr>
          <a:xfrm>
            <a:off x="571500" y="571500"/>
            <a:ext cx="47625" cy="590550"/>
          </a:xfrm>
          <a:prstGeom prst="rect">
            <a:avLst/>
          </a:prstGeom>
          <a:solidFill>
            <a:srgbClr val="D946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4DDA6C-5258-F2BF-8614-AF9386142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9397" y="1297859"/>
            <a:ext cx="8393148" cy="459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235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77889" y="4017615"/>
            <a:ext cx="6436072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3"/>
          <p:cNvSpPr txBox="1"/>
          <p:nvPr/>
        </p:nvSpPr>
        <p:spPr>
          <a:xfrm>
            <a:off x="762000" y="571500"/>
            <a:ext cx="11401425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6B6D4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THE "SECRET SAUCE": INFERENCE PIPELINE</a:t>
            </a:r>
            <a:endParaRPr/>
          </a:p>
        </p:txBody>
      </p:sp>
      <p:sp>
        <p:nvSpPr>
          <p:cNvPr id="224" name="Google Shape;224;p23"/>
          <p:cNvSpPr/>
          <p:nvPr/>
        </p:nvSpPr>
        <p:spPr>
          <a:xfrm>
            <a:off x="571500" y="571500"/>
            <a:ext cx="47625" cy="590550"/>
          </a:xfrm>
          <a:prstGeom prst="rect">
            <a:avLst/>
          </a:prstGeom>
          <a:solidFill>
            <a:srgbClr val="D946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2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2225129"/>
            <a:ext cx="9144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3"/>
          <p:cNvSpPr txBox="1"/>
          <p:nvPr/>
        </p:nvSpPr>
        <p:spPr>
          <a:xfrm>
            <a:off x="1295400" y="3177629"/>
            <a:ext cx="9601200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THE CLEANING ALGORITHM</a:t>
            </a:r>
            <a:endParaRPr/>
          </a:p>
        </p:txBody>
      </p:sp>
      <p:sp>
        <p:nvSpPr>
          <p:cNvPr id="227" name="Google Shape;227;p23"/>
          <p:cNvSpPr txBox="1"/>
          <p:nvPr/>
        </p:nvSpPr>
        <p:spPr>
          <a:xfrm>
            <a:off x="1524000" y="3396704"/>
            <a:ext cx="91440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How we fixed the </a:t>
            </a:r>
            <a:r>
              <a:rPr lang="en-US" sz="165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low</a:t>
            </a:r>
            <a:r>
              <a:rPr lang="en-US" sz="16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score and removed noise.</a:t>
            </a:r>
            <a:endParaRPr/>
          </a:p>
        </p:txBody>
      </p:sp>
      <p:sp>
        <p:nvSpPr>
          <p:cNvPr id="228" name="Google Shape;228;p23"/>
          <p:cNvSpPr txBox="1"/>
          <p:nvPr/>
        </p:nvSpPr>
        <p:spPr>
          <a:xfrm>
            <a:off x="1524000" y="5055840"/>
            <a:ext cx="9144000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"If it's dust, sweep it."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435721"/>
            <a:ext cx="3492549" cy="2958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49799" y="2435721"/>
            <a:ext cx="3492549" cy="2958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28099" y="2435721"/>
            <a:ext cx="3492549" cy="2958107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4"/>
          <p:cNvSpPr txBox="1"/>
          <p:nvPr/>
        </p:nvSpPr>
        <p:spPr>
          <a:xfrm>
            <a:off x="762000" y="571500"/>
            <a:ext cx="11401425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6B6D4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TEST-TIME AUGMENTATION (TTA)</a:t>
            </a:r>
            <a:endParaRPr/>
          </a:p>
        </p:txBody>
      </p:sp>
      <p:sp>
        <p:nvSpPr>
          <p:cNvPr id="238" name="Google Shape;238;p24"/>
          <p:cNvSpPr/>
          <p:nvPr/>
        </p:nvSpPr>
        <p:spPr>
          <a:xfrm>
            <a:off x="571500" y="571500"/>
            <a:ext cx="47625" cy="590550"/>
          </a:xfrm>
          <a:prstGeom prst="rect">
            <a:avLst/>
          </a:prstGeom>
          <a:solidFill>
            <a:srgbClr val="D946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2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31950" y="2826246"/>
            <a:ext cx="571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4"/>
          <p:cNvSpPr txBox="1"/>
          <p:nvPr/>
        </p:nvSpPr>
        <p:spPr>
          <a:xfrm>
            <a:off x="694212" y="3635871"/>
            <a:ext cx="3247124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1. PREDICT</a:t>
            </a:r>
            <a:endParaRPr/>
          </a:p>
        </p:txBody>
      </p:sp>
      <p:sp>
        <p:nvSpPr>
          <p:cNvPr id="241" name="Google Shape;241;p24"/>
          <p:cNvSpPr txBox="1"/>
          <p:nvPr/>
        </p:nvSpPr>
        <p:spPr>
          <a:xfrm>
            <a:off x="771525" y="3997821"/>
            <a:ext cx="3092499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Run inference on the original image.</a:t>
            </a:r>
            <a:endParaRPr/>
          </a:p>
        </p:txBody>
      </p:sp>
      <p:pic>
        <p:nvPicPr>
          <p:cNvPr id="242" name="Google Shape;242;p24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10250" y="2826246"/>
            <a:ext cx="571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4"/>
          <p:cNvSpPr txBox="1"/>
          <p:nvPr/>
        </p:nvSpPr>
        <p:spPr>
          <a:xfrm>
            <a:off x="4472512" y="3635871"/>
            <a:ext cx="3247124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2. FLIP &amp; PREDICT</a:t>
            </a:r>
            <a:endParaRPr/>
          </a:p>
        </p:txBody>
      </p:sp>
      <p:sp>
        <p:nvSpPr>
          <p:cNvPr id="244" name="Google Shape;244;p24"/>
          <p:cNvSpPr txBox="1"/>
          <p:nvPr/>
        </p:nvSpPr>
        <p:spPr>
          <a:xfrm>
            <a:off x="4549824" y="3997821"/>
            <a:ext cx="3092499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Flip the image, predict again, and flip back.</a:t>
            </a:r>
            <a:endParaRPr/>
          </a:p>
        </p:txBody>
      </p:sp>
      <p:pic>
        <p:nvPicPr>
          <p:cNvPr id="245" name="Google Shape;245;p24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517112" y="2826246"/>
            <a:ext cx="71437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4"/>
          <p:cNvSpPr txBox="1"/>
          <p:nvPr/>
        </p:nvSpPr>
        <p:spPr>
          <a:xfrm>
            <a:off x="8250811" y="3635871"/>
            <a:ext cx="3247124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3. AVERAGE</a:t>
            </a:r>
            <a:endParaRPr/>
          </a:p>
        </p:txBody>
      </p:sp>
      <p:sp>
        <p:nvSpPr>
          <p:cNvPr id="247" name="Google Shape;247;p24"/>
          <p:cNvSpPr txBox="1"/>
          <p:nvPr/>
        </p:nvSpPr>
        <p:spPr>
          <a:xfrm>
            <a:off x="8328124" y="3997821"/>
            <a:ext cx="3092499" cy="1005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Average the predictions. Result: Smoother boundaries and higher confidence.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0" grpId="0"/>
      <p:bldP spid="241" grpId="0"/>
      <p:bldP spid="243" grpId="0"/>
      <p:bldP spid="244" grpId="0"/>
      <p:bldP spid="246" grpId="0"/>
      <p:bldP spid="2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435721"/>
            <a:ext cx="3492549" cy="2958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49799" y="2435721"/>
            <a:ext cx="3492549" cy="2958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28099" y="2435721"/>
            <a:ext cx="3492549" cy="295810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7"/>
          <p:cNvSpPr txBox="1"/>
          <p:nvPr/>
        </p:nvSpPr>
        <p:spPr>
          <a:xfrm>
            <a:off x="762000" y="571500"/>
            <a:ext cx="1140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6B6D4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THE </a:t>
            </a:r>
            <a:r>
              <a:rPr lang="en-US" sz="3600">
                <a:solidFill>
                  <a:srgbClr val="06B6D4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second failure</a:t>
            </a:r>
            <a:r>
              <a:rPr lang="en-US" sz="3600" b="0" i="0" u="none" strike="noStrike" cap="none">
                <a:solidFill>
                  <a:srgbClr val="06B6D4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 THE NAIVE APPROACH</a:t>
            </a:r>
            <a:endParaRPr/>
          </a:p>
        </p:txBody>
      </p:sp>
      <p:sp>
        <p:nvSpPr>
          <p:cNvPr id="155" name="Google Shape;155;p17"/>
          <p:cNvSpPr/>
          <p:nvPr/>
        </p:nvSpPr>
        <p:spPr>
          <a:xfrm>
            <a:off x="571500" y="571500"/>
            <a:ext cx="47700" cy="590700"/>
          </a:xfrm>
          <a:prstGeom prst="rect">
            <a:avLst/>
          </a:prstGeom>
          <a:solidFill>
            <a:srgbClr val="D946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17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31950" y="2826246"/>
            <a:ext cx="571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7"/>
          <p:cNvSpPr txBox="1"/>
          <p:nvPr/>
        </p:nvSpPr>
        <p:spPr>
          <a:xfrm>
            <a:off x="694212" y="3635871"/>
            <a:ext cx="32472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3D U-NET</a:t>
            </a:r>
            <a:endParaRPr/>
          </a:p>
        </p:txBody>
      </p:sp>
      <p:sp>
        <p:nvSpPr>
          <p:cNvPr id="158" name="Google Shape;158;p17"/>
          <p:cNvSpPr txBox="1"/>
          <p:nvPr/>
        </p:nvSpPr>
        <p:spPr>
          <a:xfrm>
            <a:off x="771525" y="3997821"/>
            <a:ext cx="30924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Attempted to train a standard 3D U-Net on full MRI volumes.</a:t>
            </a:r>
            <a:endParaRPr/>
          </a:p>
        </p:txBody>
      </p:sp>
      <p:pic>
        <p:nvPicPr>
          <p:cNvPr id="159" name="Google Shape;159;p17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10250" y="2826246"/>
            <a:ext cx="571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7"/>
          <p:cNvSpPr txBox="1"/>
          <p:nvPr/>
        </p:nvSpPr>
        <p:spPr>
          <a:xfrm>
            <a:off x="4472512" y="3635871"/>
            <a:ext cx="32472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MEMORY CRASH</a:t>
            </a:r>
            <a:endParaRPr/>
          </a:p>
        </p:txBody>
      </p:sp>
      <p:sp>
        <p:nvSpPr>
          <p:cNvPr id="161" name="Google Shape;161;p17"/>
          <p:cNvSpPr txBox="1"/>
          <p:nvPr/>
        </p:nvSpPr>
        <p:spPr>
          <a:xfrm>
            <a:off x="4549824" y="3997821"/>
            <a:ext cx="30924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Immediate CUDA OOM errors. The model was too heavy for the hardware.</a:t>
            </a:r>
            <a:endParaRPr/>
          </a:p>
        </p:txBody>
      </p:sp>
      <p:pic>
        <p:nvPicPr>
          <p:cNvPr id="162" name="Google Shape;162;p17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659987" y="2826246"/>
            <a:ext cx="42862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7"/>
          <p:cNvSpPr txBox="1"/>
          <p:nvPr/>
        </p:nvSpPr>
        <p:spPr>
          <a:xfrm>
            <a:off x="8250811" y="3635871"/>
            <a:ext cx="32472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ITERATION BLOCK</a:t>
            </a:r>
            <a:endParaRPr/>
          </a:p>
        </p:txBody>
      </p:sp>
      <p:sp>
        <p:nvSpPr>
          <p:cNvPr id="164" name="Google Shape;164;p17"/>
          <p:cNvSpPr txBox="1"/>
          <p:nvPr/>
        </p:nvSpPr>
        <p:spPr>
          <a:xfrm>
            <a:off x="8328124" y="3997821"/>
            <a:ext cx="30924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Extremely slow training times made rapid experimentation impossible.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58" grpId="0"/>
      <p:bldP spid="160" grpId="0"/>
      <p:bldP spid="161" grpId="0"/>
      <p:bldP spid="163" grpId="0"/>
      <p:bldP spid="16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5004792"/>
            <a:ext cx="11049000" cy="1281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1932086"/>
            <a:ext cx="5238750" cy="2397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81750" y="1932086"/>
            <a:ext cx="5238750" cy="2397918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6"/>
          <p:cNvSpPr txBox="1"/>
          <p:nvPr/>
        </p:nvSpPr>
        <p:spPr>
          <a:xfrm>
            <a:off x="762000" y="571500"/>
            <a:ext cx="11401425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6B6D4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THE "KAGGLE" BOTTLENECK</a:t>
            </a:r>
            <a:endParaRPr/>
          </a:p>
        </p:txBody>
      </p:sp>
      <p:sp>
        <p:nvSpPr>
          <p:cNvPr id="266" name="Google Shape;266;p26"/>
          <p:cNvSpPr/>
          <p:nvPr/>
        </p:nvSpPr>
        <p:spPr>
          <a:xfrm>
            <a:off x="571500" y="571500"/>
            <a:ext cx="47625" cy="590550"/>
          </a:xfrm>
          <a:prstGeom prst="rect">
            <a:avLst/>
          </a:prstGeom>
          <a:solidFill>
            <a:srgbClr val="D946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7" name="Google Shape;267;p2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1025" y="5014317"/>
            <a:ext cx="11029950" cy="1262657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6"/>
          <p:cNvSpPr txBox="1"/>
          <p:nvPr/>
        </p:nvSpPr>
        <p:spPr>
          <a:xfrm>
            <a:off x="885825" y="2217836"/>
            <a:ext cx="4870608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6225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1F5F9"/>
                </a:solidFill>
                <a:latin typeface="Rajdhani"/>
                <a:ea typeface="Rajdhani"/>
                <a:cs typeface="Rajdhani"/>
                <a:sym typeface="Rajdhani"/>
              </a:rPr>
              <a:t>LIMITED RESOURCES</a:t>
            </a:r>
            <a:endParaRPr/>
          </a:p>
        </p:txBody>
      </p:sp>
      <p:sp>
        <p:nvSpPr>
          <p:cNvPr id="269" name="Google Shape;269;p26"/>
          <p:cNvSpPr txBox="1"/>
          <p:nvPr/>
        </p:nvSpPr>
        <p:spPr>
          <a:xfrm>
            <a:off x="885825" y="2703611"/>
            <a:ext cx="4638675" cy="1340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We didn't have unlimited cloud compute or H100 clusters. We were constrained to standard </a:t>
            </a:r>
            <a:r>
              <a:rPr lang="en-US" sz="1650" b="0" i="0" u="none" strike="noStrike" cap="none" dirty="0">
                <a:solidFill>
                  <a:srgbClr val="06B6D4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Kaggle GPUs (P100/T4)</a:t>
            </a:r>
            <a:r>
              <a:rPr lang="en-US" sz="165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with limited VRAM (16GB).</a:t>
            </a:r>
            <a:endParaRPr dirty="0"/>
          </a:p>
        </p:txBody>
      </p:sp>
      <p:sp>
        <p:nvSpPr>
          <p:cNvPr id="270" name="Google Shape;270;p26"/>
          <p:cNvSpPr txBox="1"/>
          <p:nvPr/>
        </p:nvSpPr>
        <p:spPr>
          <a:xfrm>
            <a:off x="6696075" y="2217836"/>
            <a:ext cx="4870608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4325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1F5F9"/>
                </a:solidFill>
                <a:latin typeface="Rajdhani"/>
                <a:ea typeface="Rajdhani"/>
                <a:cs typeface="Rajdhani"/>
                <a:sym typeface="Rajdhani"/>
              </a:rPr>
              <a:t>THE 3D CHALLENGE</a:t>
            </a:r>
            <a:endParaRPr/>
          </a:p>
        </p:txBody>
      </p:sp>
      <p:sp>
        <p:nvSpPr>
          <p:cNvPr id="271" name="Google Shape;271;p26"/>
          <p:cNvSpPr txBox="1"/>
          <p:nvPr/>
        </p:nvSpPr>
        <p:spPr>
          <a:xfrm>
            <a:off x="6696075" y="2703611"/>
            <a:ext cx="4638675" cy="1340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Processing full 3D volumetric MRI data requires massive memory. Feeding entire volumes resulted in immediate </a:t>
            </a:r>
            <a:r>
              <a:rPr lang="en-US" sz="1650" b="0" i="0" u="none" strike="noStrike" cap="none" dirty="0">
                <a:solidFill>
                  <a:srgbClr val="06B6D4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Out of Memory (OOM)</a:t>
            </a:r>
            <a:r>
              <a:rPr lang="en-US" sz="165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errors.</a:t>
            </a:r>
            <a:endParaRPr dirty="0"/>
          </a:p>
        </p:txBody>
      </p:sp>
      <p:pic>
        <p:nvPicPr>
          <p:cNvPr id="272" name="Google Shape;272;p2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85825" y="2236886"/>
            <a:ext cx="2762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6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696075" y="2236886"/>
            <a:ext cx="31432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0"/>
      <p:bldP spid="269" grpId="0"/>
      <p:bldP spid="270" grpId="0"/>
      <p:bldP spid="27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637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7"/>
          <p:cNvSpPr txBox="1"/>
          <p:nvPr/>
        </p:nvSpPr>
        <p:spPr>
          <a:xfrm>
            <a:off x="762000" y="571500"/>
            <a:ext cx="11401425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6B6D4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DEPLOYMENT: BEYOND THE NOTEBOOK</a:t>
            </a:r>
            <a:endParaRPr/>
          </a:p>
        </p:txBody>
      </p:sp>
      <p:sp>
        <p:nvSpPr>
          <p:cNvPr id="280" name="Google Shape;280;p27"/>
          <p:cNvSpPr/>
          <p:nvPr/>
        </p:nvSpPr>
        <p:spPr>
          <a:xfrm>
            <a:off x="571500" y="571500"/>
            <a:ext cx="47625" cy="590550"/>
          </a:xfrm>
          <a:prstGeom prst="rect">
            <a:avLst/>
          </a:prstGeom>
          <a:solidFill>
            <a:srgbClr val="D946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7"/>
          <p:cNvSpPr txBox="1"/>
          <p:nvPr/>
        </p:nvSpPr>
        <p:spPr>
          <a:xfrm>
            <a:off x="425175" y="2184075"/>
            <a:ext cx="31977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4" b="1" i="0" u="none" strike="noStrike" cap="non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PRODUCTION-READY AI</a:t>
            </a:r>
            <a:endParaRPr sz="2200"/>
          </a:p>
        </p:txBody>
      </p:sp>
      <p:sp>
        <p:nvSpPr>
          <p:cNvPr id="282" name="Google Shape;282;p27"/>
          <p:cNvSpPr txBox="1"/>
          <p:nvPr/>
        </p:nvSpPr>
        <p:spPr>
          <a:xfrm>
            <a:off x="841400" y="2918143"/>
            <a:ext cx="52389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8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 b="0" i="0" u="none" strike="noStrike" cap="none" dirty="0">
                <a:solidFill>
                  <a:srgbClr val="06B6D4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Backend:</a:t>
            </a:r>
            <a:r>
              <a:rPr lang="en-US" sz="205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050" b="0" i="0" u="none" strike="noStrike" cap="none" dirty="0" err="1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FastAPI</a:t>
            </a:r>
            <a:r>
              <a:rPr lang="en-US" sz="205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for high-performance inference.</a:t>
            </a:r>
            <a:endParaRPr sz="1800" dirty="0"/>
          </a:p>
        </p:txBody>
      </p:sp>
      <p:sp>
        <p:nvSpPr>
          <p:cNvPr id="283" name="Google Shape;283;p27"/>
          <p:cNvSpPr txBox="1"/>
          <p:nvPr/>
        </p:nvSpPr>
        <p:spPr>
          <a:xfrm>
            <a:off x="779394" y="4101857"/>
            <a:ext cx="57783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8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050" b="0" i="0" u="none" strike="noStrike" cap="none" dirty="0">
                <a:solidFill>
                  <a:srgbClr val="06B6D4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Frontend:</a:t>
            </a:r>
            <a:r>
              <a:rPr lang="en-US" sz="205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React dashboar</a:t>
            </a:r>
            <a:r>
              <a:rPr lang="en-US" sz="215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d fo</a:t>
            </a:r>
            <a:r>
              <a:rPr lang="en-US" sz="205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r doctors.</a:t>
            </a:r>
            <a:endParaRPr sz="1800" dirty="0"/>
          </a:p>
        </p:txBody>
      </p:sp>
      <p:sp>
        <p:nvSpPr>
          <p:cNvPr id="284" name="Google Shape;284;p27"/>
          <p:cNvSpPr txBox="1"/>
          <p:nvPr/>
        </p:nvSpPr>
        <p:spPr>
          <a:xfrm>
            <a:off x="841400" y="5127360"/>
            <a:ext cx="52389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33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0" i="0" u="none" strike="noStrike" cap="none" dirty="0">
                <a:solidFill>
                  <a:srgbClr val="06B6D4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Visualization:</a:t>
            </a:r>
            <a:r>
              <a:rPr lang="en-US" sz="195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Integrated 3D interactive viewer for exploring segmented tumor volumes.</a:t>
            </a:r>
            <a:endParaRPr sz="1700" dirty="0"/>
          </a:p>
        </p:txBody>
      </p:sp>
      <p:pic>
        <p:nvPicPr>
          <p:cNvPr id="285" name="Google Shape;285;p2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5313" y="2986128"/>
            <a:ext cx="441937" cy="4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 flipH="1">
            <a:off x="429189" y="4101863"/>
            <a:ext cx="494200" cy="51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5175" y="5153619"/>
            <a:ext cx="502201" cy="4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82;p27">
            <a:extLst>
              <a:ext uri="{FF2B5EF4-FFF2-40B4-BE49-F238E27FC236}">
                <a16:creationId xmlns:a16="http://schemas.microsoft.com/office/drawing/2014/main" id="{9B57D4E3-2484-EC02-D69A-80BBD478AA6E}"/>
              </a:ext>
            </a:extLst>
          </p:cNvPr>
          <p:cNvSpPr txBox="1"/>
          <p:nvPr/>
        </p:nvSpPr>
        <p:spPr>
          <a:xfrm>
            <a:off x="6558857" y="2918143"/>
            <a:ext cx="5238900" cy="1009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8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 dirty="0">
                <a:solidFill>
                  <a:srgbClr val="06B6D4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Docker</a:t>
            </a:r>
            <a:r>
              <a:rPr lang="en-US" sz="2050" b="0" i="0" u="none" strike="noStrike" cap="none" dirty="0">
                <a:solidFill>
                  <a:srgbClr val="06B6D4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:</a:t>
            </a:r>
            <a:r>
              <a:rPr lang="en-US" sz="205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050" b="0" i="0" u="none" strike="noStrike" cap="none" dirty="0" err="1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FastAPI</a:t>
            </a:r>
            <a:r>
              <a:rPr lang="en-US" sz="205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for high-performance inference.</a:t>
            </a:r>
            <a:endParaRPr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19089B-4F09-08CA-420E-BAA7A3F518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9364" y="2951043"/>
            <a:ext cx="586696" cy="5321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" grpId="0"/>
      <p:bldP spid="283" grpId="0"/>
      <p:bldP spid="284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2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8"/>
          <p:cNvSpPr txBox="1"/>
          <p:nvPr/>
        </p:nvSpPr>
        <p:spPr>
          <a:xfrm>
            <a:off x="762000" y="571500"/>
            <a:ext cx="1140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6B6D4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DEPLOYMENT: BEYOND THE NOTEBOOK</a:t>
            </a:r>
            <a:endParaRPr/>
          </a:p>
        </p:txBody>
      </p:sp>
      <p:sp>
        <p:nvSpPr>
          <p:cNvPr id="294" name="Google Shape;294;p28"/>
          <p:cNvSpPr/>
          <p:nvPr/>
        </p:nvSpPr>
        <p:spPr>
          <a:xfrm>
            <a:off x="571500" y="571500"/>
            <a:ext cx="47700" cy="590700"/>
          </a:xfrm>
          <a:prstGeom prst="rect">
            <a:avLst/>
          </a:prstGeom>
          <a:solidFill>
            <a:srgbClr val="D946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" name="Google Shape;295;p28" title="web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1950" y="1497525"/>
            <a:ext cx="9832700" cy="453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2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0" y="1211609"/>
            <a:ext cx="7620000" cy="443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2705576" y="1792634"/>
            <a:ext cx="6780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CONCLUSION</a:t>
            </a:r>
            <a:endParaRPr/>
          </a:p>
        </p:txBody>
      </p:sp>
      <p:sp>
        <p:nvSpPr>
          <p:cNvPr id="303" name="Google Shape;303;p29"/>
          <p:cNvSpPr txBox="1"/>
          <p:nvPr/>
        </p:nvSpPr>
        <p:spPr>
          <a:xfrm>
            <a:off x="2867025" y="2716559"/>
            <a:ext cx="64581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We didn't just build a model; we engineered a resilient system optimized for constraints.</a:t>
            </a:r>
            <a:endParaRPr/>
          </a:p>
        </p:txBody>
      </p:sp>
      <p:sp>
        <p:nvSpPr>
          <p:cNvPr id="304" name="Google Shape;304;p29"/>
          <p:cNvSpPr txBox="1"/>
          <p:nvPr/>
        </p:nvSpPr>
        <p:spPr>
          <a:xfrm>
            <a:off x="2867025" y="3855690"/>
            <a:ext cx="6458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Next Steps: Deploying on edge devices in rural hospitals to democratize access to precision diagnostics.</a:t>
            </a:r>
            <a:endParaRPr/>
          </a:p>
        </p:txBody>
      </p:sp>
      <p:sp>
        <p:nvSpPr>
          <p:cNvPr id="305" name="Google Shape;305;p29"/>
          <p:cNvSpPr txBox="1"/>
          <p:nvPr/>
        </p:nvSpPr>
        <p:spPr>
          <a:xfrm>
            <a:off x="2705576" y="4846290"/>
            <a:ext cx="67809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06B6D4"/>
                </a:solidFill>
                <a:latin typeface="Rajdhani"/>
                <a:ea typeface="Rajdhani"/>
                <a:cs typeface="Rajdhani"/>
                <a:sym typeface="Rajdhani"/>
              </a:rPr>
              <a:t>Q&amp;A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1543050"/>
            <a:ext cx="5238750" cy="47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/>
          <p:nvPr/>
        </p:nvSpPr>
        <p:spPr>
          <a:xfrm>
            <a:off x="762000" y="571500"/>
            <a:ext cx="11401425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6B6D4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THE MEDICAL REALITY</a:t>
            </a:r>
            <a:endParaRPr/>
          </a:p>
        </p:txBody>
      </p:sp>
      <p:sp>
        <p:nvSpPr>
          <p:cNvPr id="94" name="Google Shape;94;p14"/>
          <p:cNvSpPr/>
          <p:nvPr/>
        </p:nvSpPr>
        <p:spPr>
          <a:xfrm>
            <a:off x="571500" y="571500"/>
            <a:ext cx="47625" cy="590550"/>
          </a:xfrm>
          <a:prstGeom prst="rect">
            <a:avLst/>
          </a:prstGeom>
          <a:solidFill>
            <a:srgbClr val="D946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571500" y="2151457"/>
            <a:ext cx="550068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WHY THIS MATTERS?</a:t>
            </a:r>
            <a:endParaRPr sz="2000" dirty="0"/>
          </a:p>
        </p:txBody>
      </p:sp>
      <p:pic>
        <p:nvPicPr>
          <p:cNvPr id="96" name="Google Shape;96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91275" y="1552575"/>
            <a:ext cx="5219700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/>
        </p:nvSpPr>
        <p:spPr>
          <a:xfrm>
            <a:off x="595312" y="2542283"/>
            <a:ext cx="5238750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622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>
                <a:solidFill>
                  <a:srgbClr val="06B6D4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Radiologist Burnout:</a:t>
            </a:r>
            <a:r>
              <a:rPr lang="en-US" sz="165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Hours spent manually segmenting tumors slice-by-slice leads to fatigue.</a:t>
            </a:r>
            <a:endParaRPr dirty="0"/>
          </a:p>
        </p:txBody>
      </p:sp>
      <p:sp>
        <p:nvSpPr>
          <p:cNvPr id="98" name="Google Shape;98;p14"/>
          <p:cNvSpPr txBox="1"/>
          <p:nvPr/>
        </p:nvSpPr>
        <p:spPr>
          <a:xfrm>
            <a:off x="571500" y="3722699"/>
            <a:ext cx="5238750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622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>
                <a:solidFill>
                  <a:srgbClr val="06B6D4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Volume Overload:</a:t>
            </a:r>
            <a:r>
              <a:rPr lang="en-US" sz="165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A single patient scan contains hundreds of 3D MRI slices.</a:t>
            </a:r>
            <a:endParaRPr dirty="0"/>
          </a:p>
        </p:txBody>
      </p:sp>
      <p:sp>
        <p:nvSpPr>
          <p:cNvPr id="99" name="Google Shape;99;p14"/>
          <p:cNvSpPr txBox="1"/>
          <p:nvPr/>
        </p:nvSpPr>
        <p:spPr>
          <a:xfrm>
            <a:off x="571500" y="4867101"/>
            <a:ext cx="5238750" cy="1005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8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>
                <a:solidFill>
                  <a:srgbClr val="06B6D4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Human Error:</a:t>
            </a:r>
            <a:r>
              <a:rPr lang="en-US" sz="165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Fatigue increases the risk of missing tiny tumor fragments in complex volumetric data.</a:t>
            </a:r>
            <a:endParaRPr dirty="0"/>
          </a:p>
        </p:txBody>
      </p:sp>
      <p:pic>
        <p:nvPicPr>
          <p:cNvPr id="100" name="Google Shape;100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4197" y="2584062"/>
            <a:ext cx="382229" cy="390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4491" y="3791398"/>
            <a:ext cx="333068" cy="364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4630" y="4859833"/>
            <a:ext cx="293739" cy="365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0" y="1211609"/>
            <a:ext cx="7620000" cy="443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0"/>
          <p:cNvSpPr txBox="1"/>
          <p:nvPr/>
        </p:nvSpPr>
        <p:spPr>
          <a:xfrm>
            <a:off x="2798926" y="427934"/>
            <a:ext cx="6780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Let’s Try Our Website</a:t>
            </a:r>
            <a:endParaRPr/>
          </a:p>
        </p:txBody>
      </p:sp>
      <p:pic>
        <p:nvPicPr>
          <p:cNvPr id="313" name="Google Shape;31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2875" y="1397000"/>
            <a:ext cx="3866250" cy="386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0"/>
          <p:cNvSpPr txBox="1"/>
          <p:nvPr/>
        </p:nvSpPr>
        <p:spPr>
          <a:xfrm>
            <a:off x="4596000" y="5850575"/>
            <a:ext cx="3000000" cy="615523"/>
          </a:xfrm>
          <a:prstGeom prst="rect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https://neuroseg_ai.datacraft.in.net</a:t>
            </a:r>
            <a:r>
              <a:rPr lang="en-U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/>
        </p:nvSpPr>
        <p:spPr>
          <a:xfrm>
            <a:off x="762000" y="571500"/>
            <a:ext cx="1140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6B6D4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The Four Core MRI Sequence</a:t>
            </a:r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571500" y="571500"/>
            <a:ext cx="47625" cy="590550"/>
          </a:xfrm>
          <a:prstGeom prst="rect">
            <a:avLst/>
          </a:prstGeom>
          <a:solidFill>
            <a:srgbClr val="D946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15"/>
          <p:cNvPicPr preferRelativeResize="0"/>
          <p:nvPr/>
        </p:nvPicPr>
        <p:blipFill rotWithShape="1">
          <a:blip r:embed="rId4">
            <a:alphaModFix/>
          </a:blip>
          <a:srcRect t="9428"/>
          <a:stretch/>
        </p:blipFill>
        <p:spPr>
          <a:xfrm>
            <a:off x="270425" y="2442624"/>
            <a:ext cx="11651123" cy="287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5"/>
          <p:cNvSpPr txBox="1"/>
          <p:nvPr/>
        </p:nvSpPr>
        <p:spPr>
          <a:xfrm>
            <a:off x="1345350" y="1950025"/>
            <a:ext cx="1024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6B6D4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FLAIR </a:t>
            </a:r>
            <a:endParaRPr sz="1000"/>
          </a:p>
        </p:txBody>
      </p:sp>
      <p:sp>
        <p:nvSpPr>
          <p:cNvPr id="112" name="Google Shape;112;p15"/>
          <p:cNvSpPr txBox="1"/>
          <p:nvPr/>
        </p:nvSpPr>
        <p:spPr>
          <a:xfrm>
            <a:off x="4417174" y="1950025"/>
            <a:ext cx="619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6B6D4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T1</a:t>
            </a:r>
            <a:endParaRPr sz="1000"/>
          </a:p>
        </p:txBody>
      </p:sp>
      <p:sp>
        <p:nvSpPr>
          <p:cNvPr id="113" name="Google Shape;113;p15"/>
          <p:cNvSpPr txBox="1"/>
          <p:nvPr/>
        </p:nvSpPr>
        <p:spPr>
          <a:xfrm>
            <a:off x="7178025" y="1950025"/>
            <a:ext cx="1024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6B6D4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T1CE</a:t>
            </a:r>
            <a:endParaRPr sz="1000"/>
          </a:p>
        </p:txBody>
      </p:sp>
      <p:sp>
        <p:nvSpPr>
          <p:cNvPr id="114" name="Google Shape;114;p15"/>
          <p:cNvSpPr txBox="1"/>
          <p:nvPr/>
        </p:nvSpPr>
        <p:spPr>
          <a:xfrm>
            <a:off x="10197975" y="1950025"/>
            <a:ext cx="619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6B6D4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T2 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2" grpId="0"/>
      <p:bldP spid="113" grpId="0"/>
      <p:bldP spid="1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1543050"/>
            <a:ext cx="5381625" cy="240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38875" y="1543050"/>
            <a:ext cx="5381625" cy="240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500" y="4232076"/>
            <a:ext cx="5381625" cy="240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38875" y="4232076"/>
            <a:ext cx="5381625" cy="240327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 txBox="1"/>
          <p:nvPr/>
        </p:nvSpPr>
        <p:spPr>
          <a:xfrm>
            <a:off x="762000" y="571500"/>
            <a:ext cx="1140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6B6D4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SEGMENTATION CLASSES</a:t>
            </a:r>
            <a:endParaRPr/>
          </a:p>
        </p:txBody>
      </p:sp>
      <p:sp>
        <p:nvSpPr>
          <p:cNvPr id="125" name="Google Shape;125;p16"/>
          <p:cNvSpPr/>
          <p:nvPr/>
        </p:nvSpPr>
        <p:spPr>
          <a:xfrm>
            <a:off x="571500" y="571500"/>
            <a:ext cx="47700" cy="590700"/>
          </a:xfrm>
          <a:prstGeom prst="rect">
            <a:avLst/>
          </a:prstGeom>
          <a:solidFill>
            <a:srgbClr val="D946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6"/>
          <p:cNvSpPr/>
          <p:nvPr/>
        </p:nvSpPr>
        <p:spPr>
          <a:xfrm>
            <a:off x="628647" y="1552577"/>
            <a:ext cx="2125800" cy="23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16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992635" y="1982688"/>
            <a:ext cx="733425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6"/>
          <p:cNvSpPr txBox="1"/>
          <p:nvPr/>
        </p:nvSpPr>
        <p:spPr>
          <a:xfrm>
            <a:off x="2992635" y="2354163"/>
            <a:ext cx="2712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Background</a:t>
            </a:r>
            <a:endParaRPr/>
          </a:p>
        </p:txBody>
      </p:sp>
      <p:sp>
        <p:nvSpPr>
          <p:cNvPr id="129" name="Google Shape;129;p16"/>
          <p:cNvSpPr txBox="1"/>
          <p:nvPr/>
        </p:nvSpPr>
        <p:spPr>
          <a:xfrm>
            <a:off x="2992635" y="2735163"/>
            <a:ext cx="2712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Represents healthy brain tissue or surrounding air. It is the majority class in most MRI scans.</a:t>
            </a:r>
            <a:endParaRPr/>
          </a:p>
        </p:txBody>
      </p:sp>
      <p:sp>
        <p:nvSpPr>
          <p:cNvPr id="130" name="Google Shape;130;p16"/>
          <p:cNvSpPr/>
          <p:nvPr/>
        </p:nvSpPr>
        <p:spPr>
          <a:xfrm>
            <a:off x="6296022" y="1552577"/>
            <a:ext cx="2125800" cy="23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p16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660010" y="1854100"/>
            <a:ext cx="695325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6"/>
          <p:cNvSpPr txBox="1"/>
          <p:nvPr/>
        </p:nvSpPr>
        <p:spPr>
          <a:xfrm>
            <a:off x="8660010" y="2225575"/>
            <a:ext cx="2712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Necrotic Tumor Core (NCR)</a:t>
            </a:r>
            <a:endParaRPr/>
          </a:p>
        </p:txBody>
      </p:sp>
      <p:sp>
        <p:nvSpPr>
          <p:cNvPr id="133" name="Google Shape;133;p16"/>
          <p:cNvSpPr txBox="1"/>
          <p:nvPr/>
        </p:nvSpPr>
        <p:spPr>
          <a:xfrm>
            <a:off x="8660010" y="2606575"/>
            <a:ext cx="2712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The dead tissue inside the tumor. Often appears dark in T1-weighted images due to lack of blood flow.</a:t>
            </a:r>
            <a:endParaRPr/>
          </a:p>
        </p:txBody>
      </p:sp>
      <p:sp>
        <p:nvSpPr>
          <p:cNvPr id="134" name="Google Shape;134;p16"/>
          <p:cNvSpPr/>
          <p:nvPr/>
        </p:nvSpPr>
        <p:spPr>
          <a:xfrm>
            <a:off x="628647" y="4241603"/>
            <a:ext cx="2125800" cy="23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16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992635" y="4543127"/>
            <a:ext cx="723900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 txBox="1"/>
          <p:nvPr/>
        </p:nvSpPr>
        <p:spPr>
          <a:xfrm>
            <a:off x="2992635" y="4914602"/>
            <a:ext cx="2712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Peritumoral Edema (ED)</a:t>
            </a:r>
            <a:endParaRPr/>
          </a:p>
        </p:txBody>
      </p:sp>
      <p:sp>
        <p:nvSpPr>
          <p:cNvPr id="137" name="Google Shape;137;p16"/>
          <p:cNvSpPr txBox="1"/>
          <p:nvPr/>
        </p:nvSpPr>
        <p:spPr>
          <a:xfrm>
            <a:off x="2992635" y="5295602"/>
            <a:ext cx="2712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The fluid-filled swelling surrounding the tumor. Indicates the brain's inflammatory response.</a:t>
            </a:r>
            <a:endParaRPr/>
          </a:p>
        </p:txBody>
      </p:sp>
      <p:sp>
        <p:nvSpPr>
          <p:cNvPr id="138" name="Google Shape;138;p16"/>
          <p:cNvSpPr/>
          <p:nvPr/>
        </p:nvSpPr>
        <p:spPr>
          <a:xfrm>
            <a:off x="6296022" y="4241603"/>
            <a:ext cx="2125800" cy="23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16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660010" y="4543127"/>
            <a:ext cx="733425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6"/>
          <p:cNvSpPr txBox="1"/>
          <p:nvPr/>
        </p:nvSpPr>
        <p:spPr>
          <a:xfrm>
            <a:off x="8660010" y="4914602"/>
            <a:ext cx="2712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GD-enhancing Tumor (ET)</a:t>
            </a:r>
            <a:endParaRPr/>
          </a:p>
        </p:txBody>
      </p:sp>
      <p:sp>
        <p:nvSpPr>
          <p:cNvPr id="141" name="Google Shape;141;p16"/>
          <p:cNvSpPr txBox="1"/>
          <p:nvPr/>
        </p:nvSpPr>
        <p:spPr>
          <a:xfrm>
            <a:off x="8660010" y="5295602"/>
            <a:ext cx="2712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The active, growing part of the tumor. Shows high contrast enhancement due to blood-brain barrier breakdown.</a:t>
            </a:r>
            <a:endParaRPr/>
          </a:p>
        </p:txBody>
      </p:sp>
      <p:pic>
        <p:nvPicPr>
          <p:cNvPr id="142" name="Google Shape;142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296025" y="1591000"/>
            <a:ext cx="1941931" cy="240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12900" y="4232065"/>
            <a:ext cx="1991903" cy="240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310613" y="4212162"/>
            <a:ext cx="1991900" cy="24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45913" y="1609437"/>
            <a:ext cx="1941925" cy="2366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  <p:bldP spid="129" grpId="0"/>
      <p:bldP spid="132" grpId="0"/>
      <p:bldP spid="133" grpId="0"/>
      <p:bldP spid="136" grpId="0"/>
      <p:bldP spid="137" grpId="0"/>
      <p:bldP spid="140" grpId="0"/>
      <p:bldP spid="1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5DFF499E-6886-7DC5-D050-3031BB08E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8" descr="image.png">
            <a:extLst>
              <a:ext uri="{FF2B5EF4-FFF2-40B4-BE49-F238E27FC236}">
                <a16:creationId xmlns:a16="http://schemas.microsoft.com/office/drawing/2014/main" id="{8F227129-25B1-2271-B734-AA01CE30A45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8">
            <a:extLst>
              <a:ext uri="{FF2B5EF4-FFF2-40B4-BE49-F238E27FC236}">
                <a16:creationId xmlns:a16="http://schemas.microsoft.com/office/drawing/2014/main" id="{7251F15D-C857-26C8-57E4-DEA22789EC52}"/>
              </a:ext>
            </a:extLst>
          </p:cNvPr>
          <p:cNvSpPr txBox="1"/>
          <p:nvPr/>
        </p:nvSpPr>
        <p:spPr>
          <a:xfrm>
            <a:off x="571500" y="1389150"/>
            <a:ext cx="7015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8">
            <a:extLst>
              <a:ext uri="{FF2B5EF4-FFF2-40B4-BE49-F238E27FC236}">
                <a16:creationId xmlns:a16="http://schemas.microsoft.com/office/drawing/2014/main" id="{1BDE6DF3-74EF-C27F-4B76-B5DAA1E46DA6}"/>
              </a:ext>
            </a:extLst>
          </p:cNvPr>
          <p:cNvSpPr txBox="1"/>
          <p:nvPr/>
        </p:nvSpPr>
        <p:spPr>
          <a:xfrm>
            <a:off x="762000" y="571500"/>
            <a:ext cx="1140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06B6D4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Data Exploration</a:t>
            </a:r>
          </a:p>
        </p:txBody>
      </p:sp>
      <p:sp>
        <p:nvSpPr>
          <p:cNvPr id="175" name="Google Shape;175;p18">
            <a:extLst>
              <a:ext uri="{FF2B5EF4-FFF2-40B4-BE49-F238E27FC236}">
                <a16:creationId xmlns:a16="http://schemas.microsoft.com/office/drawing/2014/main" id="{C938E4EA-B5E8-4628-3B7C-5597EBA59A66}"/>
              </a:ext>
            </a:extLst>
          </p:cNvPr>
          <p:cNvSpPr/>
          <p:nvPr/>
        </p:nvSpPr>
        <p:spPr>
          <a:xfrm>
            <a:off x="571500" y="571500"/>
            <a:ext cx="47700" cy="590700"/>
          </a:xfrm>
          <a:prstGeom prst="rect">
            <a:avLst/>
          </a:prstGeom>
          <a:solidFill>
            <a:srgbClr val="D946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BCDE20-6F86-E2D5-BC2B-B35884E214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725" t="13851" r="27623" b="11747"/>
          <a:stretch>
            <a:fillRect/>
          </a:stretch>
        </p:blipFill>
        <p:spPr>
          <a:xfrm>
            <a:off x="469382" y="1801010"/>
            <a:ext cx="4925461" cy="3771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AA5EFD-43F5-E4EA-0F5E-20EB2D07C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0046" y="1801010"/>
            <a:ext cx="6086751" cy="3748338"/>
          </a:xfrm>
          <a:prstGeom prst="rect">
            <a:avLst/>
          </a:prstGeom>
        </p:spPr>
      </p:pic>
      <p:sp>
        <p:nvSpPr>
          <p:cNvPr id="11" name="Google Shape;174;p18">
            <a:extLst>
              <a:ext uri="{FF2B5EF4-FFF2-40B4-BE49-F238E27FC236}">
                <a16:creationId xmlns:a16="http://schemas.microsoft.com/office/drawing/2014/main" id="{4D79DBA5-CB55-DD66-DB36-DCDE7E70DF50}"/>
              </a:ext>
            </a:extLst>
          </p:cNvPr>
          <p:cNvSpPr txBox="1"/>
          <p:nvPr/>
        </p:nvSpPr>
        <p:spPr>
          <a:xfrm>
            <a:off x="2124276" y="5938330"/>
            <a:ext cx="2722044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rgbClr val="06B6D4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Inbalance</a:t>
            </a:r>
            <a:endParaRPr lang="en-US" sz="3600" dirty="0">
              <a:solidFill>
                <a:srgbClr val="06B6D4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12" name="Google Shape;174;p18">
            <a:extLst>
              <a:ext uri="{FF2B5EF4-FFF2-40B4-BE49-F238E27FC236}">
                <a16:creationId xmlns:a16="http://schemas.microsoft.com/office/drawing/2014/main" id="{9189F515-B468-B779-36D0-5EC769082A5B}"/>
              </a:ext>
            </a:extLst>
          </p:cNvPr>
          <p:cNvSpPr txBox="1"/>
          <p:nvPr/>
        </p:nvSpPr>
        <p:spPr>
          <a:xfrm>
            <a:off x="7844356" y="5938330"/>
            <a:ext cx="2722044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06B6D4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Outliers</a:t>
            </a:r>
          </a:p>
        </p:txBody>
      </p:sp>
    </p:spTree>
    <p:extLst>
      <p:ext uri="{BB962C8B-B14F-4D97-AF65-F5344CB8AC3E}">
        <p14:creationId xmlns:p14="http://schemas.microsoft.com/office/powerpoint/2010/main" val="182022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328862"/>
            <a:ext cx="3492400" cy="31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49650" y="2328862"/>
            <a:ext cx="3492549" cy="31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950" y="2328862"/>
            <a:ext cx="3492400" cy="31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762000" y="571500"/>
            <a:ext cx="11401425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06B6D4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CHALLENGES WE FACED</a:t>
            </a:r>
            <a:endParaRPr dirty="0"/>
          </a:p>
        </p:txBody>
      </p:sp>
      <p:sp>
        <p:nvSpPr>
          <p:cNvPr id="90" name="Google Shape;90;p13"/>
          <p:cNvSpPr/>
          <p:nvPr/>
        </p:nvSpPr>
        <p:spPr>
          <a:xfrm>
            <a:off x="571500" y="571500"/>
            <a:ext cx="47625" cy="590550"/>
          </a:xfrm>
          <a:prstGeom prst="rect">
            <a:avLst/>
          </a:prstGeom>
          <a:solidFill>
            <a:srgbClr val="D946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13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6775" y="2624137"/>
            <a:ext cx="290185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/>
        </p:nvSpPr>
        <p:spPr>
          <a:xfrm>
            <a:off x="866775" y="3195637"/>
            <a:ext cx="290185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1F5F9"/>
                </a:solidFill>
                <a:latin typeface="Rajdhani"/>
                <a:ea typeface="Rajdhani"/>
                <a:cs typeface="Rajdhani"/>
                <a:sym typeface="Rajdhani"/>
              </a:rPr>
              <a:t>Unorganized Data</a:t>
            </a:r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866775" y="3624262"/>
            <a:ext cx="290185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MRI data for each patient was stored in inconsistent folder formats with varying naming conventions.</a:t>
            </a:r>
            <a:endParaRPr dirty="0"/>
          </a:p>
        </p:txBody>
      </p:sp>
      <p:pic>
        <p:nvPicPr>
          <p:cNvPr id="94" name="Google Shape;94;p13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44925" y="2624137"/>
            <a:ext cx="2901999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/>
        </p:nvSpPr>
        <p:spPr>
          <a:xfrm>
            <a:off x="4644925" y="3195637"/>
            <a:ext cx="2901999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1F5F9"/>
                </a:solidFill>
                <a:latin typeface="Rajdhani"/>
                <a:ea typeface="Rajdhani"/>
                <a:cs typeface="Rajdhani"/>
                <a:sym typeface="Rajdhani"/>
              </a:rPr>
              <a:t>Severe Imbalance</a:t>
            </a:r>
            <a:endParaRPr/>
          </a:p>
        </p:txBody>
      </p:sp>
      <p:sp>
        <p:nvSpPr>
          <p:cNvPr id="96" name="Google Shape;96;p13"/>
          <p:cNvSpPr txBox="1"/>
          <p:nvPr/>
        </p:nvSpPr>
        <p:spPr>
          <a:xfrm>
            <a:off x="4644925" y="3624262"/>
            <a:ext cx="290199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Tumors occupy a very small area compared to the brain volume. Most slices are empty background.</a:t>
            </a:r>
            <a:endParaRPr/>
          </a:p>
        </p:txBody>
      </p:sp>
      <p:pic>
        <p:nvPicPr>
          <p:cNvPr id="97" name="Google Shape;97;p13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423225" y="2624137"/>
            <a:ext cx="290185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 txBox="1"/>
          <p:nvPr/>
        </p:nvSpPr>
        <p:spPr>
          <a:xfrm>
            <a:off x="8423225" y="3195637"/>
            <a:ext cx="290185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1F5F9"/>
                </a:solidFill>
                <a:latin typeface="Rajdhani"/>
                <a:ea typeface="Rajdhani"/>
                <a:cs typeface="Rajdhani"/>
                <a:sym typeface="Rajdhani"/>
              </a:rPr>
              <a:t>Intensity Variations</a:t>
            </a:r>
            <a:endParaRPr/>
          </a:p>
        </p:txBody>
      </p:sp>
      <p:sp>
        <p:nvSpPr>
          <p:cNvPr id="99" name="Google Shape;99;p13"/>
          <p:cNvSpPr txBox="1"/>
          <p:nvPr/>
        </p:nvSpPr>
        <p:spPr>
          <a:xfrm>
            <a:off x="8423225" y="3624262"/>
            <a:ext cx="290185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Different scanners produce different intensity ranges, leading to extreme outlier pixel values.</a:t>
            </a:r>
            <a:endParaRPr/>
          </a:p>
        </p:txBody>
      </p:sp>
      <p:sp>
        <p:nvSpPr>
          <p:cNvPr id="100" name="Google Shape;100;p13"/>
          <p:cNvSpPr txBox="1"/>
          <p:nvPr/>
        </p:nvSpPr>
        <p:spPr>
          <a:xfrm>
            <a:off x="1057275" y="4405312"/>
            <a:ext cx="271135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Inconsistent folders</a:t>
            </a:r>
            <a:endParaRPr/>
          </a:p>
        </p:txBody>
      </p:sp>
      <p:sp>
        <p:nvSpPr>
          <p:cNvPr id="101" name="Google Shape;101;p13"/>
          <p:cNvSpPr txBox="1"/>
          <p:nvPr/>
        </p:nvSpPr>
        <p:spPr>
          <a:xfrm>
            <a:off x="1057275" y="4672012"/>
            <a:ext cx="271135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Naming chaos</a:t>
            </a:r>
            <a:endParaRPr/>
          </a:p>
        </p:txBody>
      </p:sp>
      <p:sp>
        <p:nvSpPr>
          <p:cNvPr id="102" name="Google Shape;102;p13"/>
          <p:cNvSpPr txBox="1"/>
          <p:nvPr/>
        </p:nvSpPr>
        <p:spPr>
          <a:xfrm>
            <a:off x="1057275" y="4938712"/>
            <a:ext cx="271135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Loading difficulties</a:t>
            </a:r>
            <a:endParaRPr/>
          </a:p>
        </p:txBody>
      </p:sp>
      <p:sp>
        <p:nvSpPr>
          <p:cNvPr id="103" name="Google Shape;103;p13"/>
          <p:cNvSpPr txBox="1"/>
          <p:nvPr/>
        </p:nvSpPr>
        <p:spPr>
          <a:xfrm>
            <a:off x="4835425" y="4405312"/>
            <a:ext cx="2711499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Background dominance</a:t>
            </a:r>
            <a:endParaRPr/>
          </a:p>
        </p:txBody>
      </p:sp>
      <p:sp>
        <p:nvSpPr>
          <p:cNvPr id="104" name="Google Shape;104;p13"/>
          <p:cNvSpPr txBox="1"/>
          <p:nvPr/>
        </p:nvSpPr>
        <p:spPr>
          <a:xfrm>
            <a:off x="4835425" y="4672012"/>
            <a:ext cx="2711499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Small tumor ROI</a:t>
            </a:r>
            <a:endParaRPr/>
          </a:p>
        </p:txBody>
      </p:sp>
      <p:sp>
        <p:nvSpPr>
          <p:cNvPr id="105" name="Google Shape;105;p13"/>
          <p:cNvSpPr txBox="1"/>
          <p:nvPr/>
        </p:nvSpPr>
        <p:spPr>
          <a:xfrm>
            <a:off x="4835425" y="4938712"/>
            <a:ext cx="2711499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Empty slices</a:t>
            </a:r>
            <a:endParaRPr/>
          </a:p>
        </p:txBody>
      </p:sp>
      <p:sp>
        <p:nvSpPr>
          <p:cNvPr id="106" name="Google Shape;106;p13"/>
          <p:cNvSpPr txBox="1"/>
          <p:nvPr/>
        </p:nvSpPr>
        <p:spPr>
          <a:xfrm>
            <a:off x="8613725" y="4405312"/>
            <a:ext cx="271135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Scanner differences</a:t>
            </a:r>
            <a:endParaRPr/>
          </a:p>
        </p:txBody>
      </p:sp>
      <p:sp>
        <p:nvSpPr>
          <p:cNvPr id="107" name="Google Shape;107;p13"/>
          <p:cNvSpPr txBox="1"/>
          <p:nvPr/>
        </p:nvSpPr>
        <p:spPr>
          <a:xfrm>
            <a:off x="8613725" y="4672012"/>
            <a:ext cx="271135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Outlier pixels</a:t>
            </a:r>
            <a:endParaRPr/>
          </a:p>
        </p:txBody>
      </p:sp>
      <p:sp>
        <p:nvSpPr>
          <p:cNvPr id="108" name="Google Shape;108;p13"/>
          <p:cNvSpPr txBox="1"/>
          <p:nvPr/>
        </p:nvSpPr>
        <p:spPr>
          <a:xfrm>
            <a:off x="8613725" y="4938712"/>
            <a:ext cx="271135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Normalization issues</a:t>
            </a:r>
            <a:endParaRPr/>
          </a:p>
        </p:txBody>
      </p:sp>
      <p:sp>
        <p:nvSpPr>
          <p:cNvPr id="109" name="Google Shape;109;p13"/>
          <p:cNvSpPr txBox="1"/>
          <p:nvPr/>
        </p:nvSpPr>
        <p:spPr>
          <a:xfrm>
            <a:off x="866775" y="4405312"/>
            <a:ext cx="76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D946EF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10" name="Google Shape;110;p13"/>
          <p:cNvSpPr txBox="1"/>
          <p:nvPr/>
        </p:nvSpPr>
        <p:spPr>
          <a:xfrm>
            <a:off x="866775" y="4672012"/>
            <a:ext cx="76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D946EF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11" name="Google Shape;111;p13"/>
          <p:cNvSpPr txBox="1"/>
          <p:nvPr/>
        </p:nvSpPr>
        <p:spPr>
          <a:xfrm>
            <a:off x="866775" y="4938712"/>
            <a:ext cx="76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D946EF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12" name="Google Shape;112;p13"/>
          <p:cNvSpPr txBox="1"/>
          <p:nvPr/>
        </p:nvSpPr>
        <p:spPr>
          <a:xfrm>
            <a:off x="4644925" y="4405312"/>
            <a:ext cx="76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D946EF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13" name="Google Shape;113;p13"/>
          <p:cNvSpPr txBox="1"/>
          <p:nvPr/>
        </p:nvSpPr>
        <p:spPr>
          <a:xfrm>
            <a:off x="4644925" y="4672012"/>
            <a:ext cx="76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D946EF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14" name="Google Shape;114;p13"/>
          <p:cNvSpPr txBox="1"/>
          <p:nvPr/>
        </p:nvSpPr>
        <p:spPr>
          <a:xfrm>
            <a:off x="4644925" y="4938712"/>
            <a:ext cx="76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D946EF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15" name="Google Shape;115;p13"/>
          <p:cNvSpPr txBox="1"/>
          <p:nvPr/>
        </p:nvSpPr>
        <p:spPr>
          <a:xfrm>
            <a:off x="8423225" y="4405312"/>
            <a:ext cx="76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D946EF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16" name="Google Shape;116;p13"/>
          <p:cNvSpPr txBox="1"/>
          <p:nvPr/>
        </p:nvSpPr>
        <p:spPr>
          <a:xfrm>
            <a:off x="8423225" y="4672012"/>
            <a:ext cx="76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D946EF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17" name="Google Shape;117;p13"/>
          <p:cNvSpPr txBox="1"/>
          <p:nvPr/>
        </p:nvSpPr>
        <p:spPr>
          <a:xfrm>
            <a:off x="8423225" y="4938712"/>
            <a:ext cx="76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D946EF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1543050"/>
            <a:ext cx="5405437" cy="2252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15062" y="1543050"/>
            <a:ext cx="5405437" cy="2252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500" y="4033837"/>
            <a:ext cx="5405437" cy="2252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15062" y="4033837"/>
            <a:ext cx="5405437" cy="2252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4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4"/>
          <p:cNvSpPr txBox="1"/>
          <p:nvPr/>
        </p:nvSpPr>
        <p:spPr>
          <a:xfrm>
            <a:off x="847725" y="2305050"/>
            <a:ext cx="489108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Automated script to traverse patient folders, detect modalities, and organize data, reducing manual effort.</a:t>
            </a:r>
            <a:endParaRPr/>
          </a:p>
        </p:txBody>
      </p:sp>
      <p:sp>
        <p:nvSpPr>
          <p:cNvPr id="131" name="Google Shape;131;p14"/>
          <p:cNvSpPr txBox="1"/>
          <p:nvPr/>
        </p:nvSpPr>
        <p:spPr>
          <a:xfrm>
            <a:off x="6491287" y="2305050"/>
            <a:ext cx="489108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Removes unnecessary background to focus training on brain tissue, increasing the tumor-to-background ratio.</a:t>
            </a:r>
            <a:endParaRPr/>
          </a:p>
        </p:txBody>
      </p:sp>
      <p:sp>
        <p:nvSpPr>
          <p:cNvPr id="132" name="Google Shape;132;p14"/>
          <p:cNvSpPr txBox="1"/>
          <p:nvPr/>
        </p:nvSpPr>
        <p:spPr>
          <a:xfrm>
            <a:off x="847725" y="4795837"/>
            <a:ext cx="489108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Selects balanced slices (tumor-present vs. tumor-absent) to improve learning stability and performance.</a:t>
            </a:r>
            <a:endParaRPr/>
          </a:p>
        </p:txBody>
      </p:sp>
      <p:sp>
        <p:nvSpPr>
          <p:cNvPr id="133" name="Google Shape;133;p14"/>
          <p:cNvSpPr txBox="1"/>
          <p:nvPr/>
        </p:nvSpPr>
        <p:spPr>
          <a:xfrm>
            <a:off x="6491287" y="4795837"/>
            <a:ext cx="489108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Applied per-modality normalization using 1st and 99th percentiles to standardize intensity ranges [0, 1].</a:t>
            </a:r>
            <a:endParaRPr/>
          </a:p>
        </p:txBody>
      </p:sp>
      <p:pic>
        <p:nvPicPr>
          <p:cNvPr id="134" name="Google Shape;134;p14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47725" y="1781175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4"/>
          <p:cNvSpPr txBox="1"/>
          <p:nvPr/>
        </p:nvSpPr>
        <p:spPr>
          <a:xfrm>
            <a:off x="1371600" y="1838325"/>
            <a:ext cx="2010251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F1F5F9"/>
                </a:solidFill>
                <a:latin typeface="Rajdhani"/>
                <a:ea typeface="Rajdhani"/>
                <a:cs typeface="Rajdhani"/>
                <a:sym typeface="Rajdhani"/>
              </a:rPr>
              <a:t>Smart Dataset Loader</a:t>
            </a:r>
            <a:endParaRPr/>
          </a:p>
        </p:txBody>
      </p:sp>
      <p:pic>
        <p:nvPicPr>
          <p:cNvPr id="136" name="Google Shape;136;p14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91287" y="1781175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4"/>
          <p:cNvSpPr txBox="1"/>
          <p:nvPr/>
        </p:nvSpPr>
        <p:spPr>
          <a:xfrm>
            <a:off x="7015162" y="1838325"/>
            <a:ext cx="2180272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F1F5F9"/>
                </a:solidFill>
                <a:latin typeface="Rajdhani"/>
                <a:ea typeface="Rajdhani"/>
                <a:cs typeface="Rajdhani"/>
                <a:sym typeface="Rajdhani"/>
              </a:rPr>
              <a:t>Brain-Focused Cropping</a:t>
            </a:r>
            <a:endParaRPr/>
          </a:p>
        </p:txBody>
      </p:sp>
      <p:pic>
        <p:nvPicPr>
          <p:cNvPr id="138" name="Google Shape;138;p14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47725" y="4271962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4"/>
          <p:cNvSpPr txBox="1"/>
          <p:nvPr/>
        </p:nvSpPr>
        <p:spPr>
          <a:xfrm>
            <a:off x="1371600" y="4329112"/>
            <a:ext cx="1950243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F1F5F9"/>
                </a:solidFill>
                <a:latin typeface="Rajdhani"/>
                <a:ea typeface="Rajdhani"/>
                <a:cs typeface="Rajdhani"/>
                <a:sym typeface="Rajdhani"/>
              </a:rPr>
              <a:t>Smart Slice Sampling</a:t>
            </a:r>
            <a:endParaRPr/>
          </a:p>
        </p:txBody>
      </p:sp>
      <p:pic>
        <p:nvPicPr>
          <p:cNvPr id="140" name="Google Shape;140;p14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491287" y="4271962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4"/>
          <p:cNvSpPr txBox="1"/>
          <p:nvPr/>
        </p:nvSpPr>
        <p:spPr>
          <a:xfrm>
            <a:off x="7015162" y="4329112"/>
            <a:ext cx="1980247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F1F5F9"/>
                </a:solidFill>
                <a:latin typeface="Rajdhani"/>
                <a:ea typeface="Rajdhani"/>
                <a:cs typeface="Rajdhani"/>
                <a:sym typeface="Rajdhani"/>
              </a:rPr>
              <a:t>Robust Normalization</a:t>
            </a:r>
            <a:endParaRPr/>
          </a:p>
        </p:txBody>
      </p:sp>
      <p:pic>
        <p:nvPicPr>
          <p:cNvPr id="142" name="Google Shape;142;p14" descr="image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19162" y="1876425"/>
            <a:ext cx="23812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 descr="image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586537" y="1876425"/>
            <a:ext cx="1905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 descr="image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28687" y="4367212"/>
            <a:ext cx="21907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4" descr="image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586537" y="4367212"/>
            <a:ext cx="1905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9;p13">
            <a:extLst>
              <a:ext uri="{FF2B5EF4-FFF2-40B4-BE49-F238E27FC236}">
                <a16:creationId xmlns:a16="http://schemas.microsoft.com/office/drawing/2014/main" id="{53414AB6-4D35-C6A8-0A19-719B8539941C}"/>
              </a:ext>
            </a:extLst>
          </p:cNvPr>
          <p:cNvSpPr txBox="1"/>
          <p:nvPr/>
        </p:nvSpPr>
        <p:spPr>
          <a:xfrm>
            <a:off x="790575" y="547688"/>
            <a:ext cx="1140142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06B6D4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Our Solution And Pipeline</a:t>
            </a:r>
            <a:endParaRPr dirty="0"/>
          </a:p>
        </p:txBody>
      </p:sp>
      <p:sp>
        <p:nvSpPr>
          <p:cNvPr id="3" name="Google Shape;90;p13">
            <a:extLst>
              <a:ext uri="{FF2B5EF4-FFF2-40B4-BE49-F238E27FC236}">
                <a16:creationId xmlns:a16="http://schemas.microsoft.com/office/drawing/2014/main" id="{F889947B-F942-ECB9-8F2B-D522D040BEAB}"/>
              </a:ext>
            </a:extLst>
          </p:cNvPr>
          <p:cNvSpPr/>
          <p:nvPr/>
        </p:nvSpPr>
        <p:spPr>
          <a:xfrm>
            <a:off x="571500" y="571500"/>
            <a:ext cx="47625" cy="590550"/>
          </a:xfrm>
          <a:prstGeom prst="rect">
            <a:avLst/>
          </a:prstGeom>
          <a:solidFill>
            <a:srgbClr val="D946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8"/>
          <p:cNvSpPr txBox="1"/>
          <p:nvPr/>
        </p:nvSpPr>
        <p:spPr>
          <a:xfrm>
            <a:off x="571500" y="1389150"/>
            <a:ext cx="7015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8"/>
          <p:cNvSpPr txBox="1"/>
          <p:nvPr/>
        </p:nvSpPr>
        <p:spPr>
          <a:xfrm>
            <a:off x="571500" y="2318411"/>
            <a:ext cx="52008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4" b="1" i="0" u="none" strike="noStrike" cap="none">
                <a:solidFill>
                  <a:srgbClr val="D946EF"/>
                </a:solidFill>
                <a:latin typeface="Rajdhani"/>
                <a:ea typeface="Rajdhani"/>
                <a:cs typeface="Rajdhani"/>
                <a:sym typeface="Rajdhani"/>
              </a:rPr>
              <a:t>THE "75-SLICE" PROTOCOL</a:t>
            </a:r>
            <a:endParaRPr sz="2200"/>
          </a:p>
        </p:txBody>
      </p:sp>
      <p:sp>
        <p:nvSpPr>
          <p:cNvPr id="172" name="Google Shape;172;p18"/>
          <p:cNvSpPr txBox="1"/>
          <p:nvPr/>
        </p:nvSpPr>
        <p:spPr>
          <a:xfrm>
            <a:off x="571500" y="3214211"/>
            <a:ext cx="49530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 b="0" i="0" u="none" strike="noStrike" cap="none">
                <a:solidFill>
                  <a:srgbClr val="06B6D4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The Fix:</a:t>
            </a:r>
            <a:r>
              <a:rPr lang="en-US" sz="20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90% of an MRI volume is black background or healthy tissue. Feeding this "empty" data wastes compute.</a:t>
            </a:r>
            <a:endParaRPr sz="1800"/>
          </a:p>
        </p:txBody>
      </p:sp>
      <p:sp>
        <p:nvSpPr>
          <p:cNvPr id="173" name="Google Shape;173;p18"/>
          <p:cNvSpPr txBox="1"/>
          <p:nvPr/>
        </p:nvSpPr>
        <p:spPr>
          <a:xfrm>
            <a:off x="6565750" y="2318394"/>
            <a:ext cx="4953000" cy="22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We focused training exclusively on the </a:t>
            </a:r>
            <a:r>
              <a:rPr lang="en-US" sz="1950" b="0" i="0" u="none" strike="noStrike" cap="none" dirty="0">
                <a:solidFill>
                  <a:srgbClr val="06B6D4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central 75 slices</a:t>
            </a:r>
            <a:r>
              <a:rPr lang="en-US" sz="195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where the tumor mass typically resides. This increased information density and dramatically accelerated convergence.</a:t>
            </a:r>
            <a:endParaRPr sz="1700" dirty="0"/>
          </a:p>
        </p:txBody>
      </p:sp>
      <p:sp>
        <p:nvSpPr>
          <p:cNvPr id="174" name="Google Shape;174;p18"/>
          <p:cNvSpPr txBox="1"/>
          <p:nvPr/>
        </p:nvSpPr>
        <p:spPr>
          <a:xfrm>
            <a:off x="762000" y="571500"/>
            <a:ext cx="1140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6B6D4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STRATEGY 1: SMART DATA SAMPLING</a:t>
            </a:r>
            <a:endParaRPr sz="3600">
              <a:solidFill>
                <a:srgbClr val="06B6D4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175" name="Google Shape;175;p18"/>
          <p:cNvSpPr/>
          <p:nvPr/>
        </p:nvSpPr>
        <p:spPr>
          <a:xfrm>
            <a:off x="571500" y="571500"/>
            <a:ext cx="47700" cy="590700"/>
          </a:xfrm>
          <a:prstGeom prst="rect">
            <a:avLst/>
          </a:prstGeom>
          <a:solidFill>
            <a:srgbClr val="D946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/>
      <p:bldP spid="172" grpId="0"/>
      <p:bldP spid="17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1543050"/>
            <a:ext cx="5238750" cy="47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 txBox="1"/>
          <p:nvPr/>
        </p:nvSpPr>
        <p:spPr>
          <a:xfrm>
            <a:off x="762000" y="571500"/>
            <a:ext cx="11401425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6B6D4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STRATEGY 4: HEAVY AUGMENTATIONS</a:t>
            </a: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571500" y="571500"/>
            <a:ext cx="47625" cy="590550"/>
          </a:xfrm>
          <a:prstGeom prst="rect">
            <a:avLst/>
          </a:prstGeom>
          <a:solidFill>
            <a:srgbClr val="D946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2"/>
          <p:cNvSpPr txBox="1"/>
          <p:nvPr/>
        </p:nvSpPr>
        <p:spPr>
          <a:xfrm>
            <a:off x="571500" y="1931789"/>
            <a:ext cx="550068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PREVENTING OVERFITTING</a:t>
            </a:r>
            <a:endParaRPr sz="2000" dirty="0"/>
          </a:p>
        </p:txBody>
      </p:sp>
      <p:sp>
        <p:nvSpPr>
          <p:cNvPr id="211" name="Google Shape;211;p22"/>
          <p:cNvSpPr txBox="1"/>
          <p:nvPr/>
        </p:nvSpPr>
        <p:spPr>
          <a:xfrm>
            <a:off x="571500" y="2465785"/>
            <a:ext cx="5238750" cy="1005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With a limited dataset, neural networks tend to memorize images. We used </a:t>
            </a:r>
            <a:r>
              <a:rPr lang="en-US" sz="1650" b="0" i="0" u="none" strike="noStrike" cap="none" dirty="0" err="1">
                <a:solidFill>
                  <a:srgbClr val="06B6D4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Albumentations</a:t>
            </a:r>
            <a:r>
              <a:rPr lang="en-US" sz="165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to artificially expand our dataset.</a:t>
            </a:r>
            <a:endParaRPr dirty="0"/>
          </a:p>
        </p:txBody>
      </p:sp>
      <p:pic>
        <p:nvPicPr>
          <p:cNvPr id="212" name="Google Shape;212;p22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91275" y="1552575"/>
            <a:ext cx="5219700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2"/>
          <p:cNvSpPr txBox="1"/>
          <p:nvPr/>
        </p:nvSpPr>
        <p:spPr>
          <a:xfrm>
            <a:off x="457200" y="3952934"/>
            <a:ext cx="11430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214" name="Google Shape;214;p22"/>
          <p:cNvSpPr txBox="1"/>
          <p:nvPr/>
        </p:nvSpPr>
        <p:spPr>
          <a:xfrm>
            <a:off x="581025" y="3914775"/>
            <a:ext cx="5238750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>
                <a:solidFill>
                  <a:srgbClr val="06B6D4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Rotation &amp; Flips:</a:t>
            </a:r>
            <a:r>
              <a:rPr lang="en-US" sz="165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Simulating different patient orientations.</a:t>
            </a:r>
            <a:endParaRPr dirty="0"/>
          </a:p>
        </p:txBody>
      </p:sp>
      <p:sp>
        <p:nvSpPr>
          <p:cNvPr id="215" name="Google Shape;215;p22"/>
          <p:cNvSpPr txBox="1"/>
          <p:nvPr/>
        </p:nvSpPr>
        <p:spPr>
          <a:xfrm>
            <a:off x="457200" y="4623256"/>
            <a:ext cx="11430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216" name="Google Shape;216;p22"/>
          <p:cNvSpPr txBox="1"/>
          <p:nvPr/>
        </p:nvSpPr>
        <p:spPr>
          <a:xfrm>
            <a:off x="571500" y="4622303"/>
            <a:ext cx="5238750" cy="67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06B6D4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Elastic Transforms:</a:t>
            </a:r>
            <a:r>
              <a:rPr lang="en-US" sz="16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Simulating natural biological variances in brain shape.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727</Words>
  <Application>Microsoft Office PowerPoint</Application>
  <PresentationFormat>Widescreen</PresentationFormat>
  <Paragraphs>107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Inter SemiBold</vt:lpstr>
      <vt:lpstr>Rajdhani</vt:lpstr>
      <vt:lpstr>Inter</vt:lpstr>
      <vt:lpstr>Arial</vt:lpstr>
      <vt:lpstr>Calibri</vt:lpstr>
      <vt:lpstr>Rajdhani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Mohamed Ayman</cp:lastModifiedBy>
  <cp:revision>1</cp:revision>
  <dcterms:modified xsi:type="dcterms:W3CDTF">2026-02-04T14:38:16Z</dcterms:modified>
</cp:coreProperties>
</file>